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7" r:id="rId2"/>
    <p:sldId id="271" r:id="rId3"/>
    <p:sldId id="272" r:id="rId4"/>
    <p:sldId id="276" r:id="rId5"/>
    <p:sldId id="260" r:id="rId6"/>
    <p:sldId id="274" r:id="rId7"/>
    <p:sldId id="277" r:id="rId8"/>
    <p:sldId id="275" r:id="rId9"/>
    <p:sldId id="273" r:id="rId10"/>
    <p:sldId id="258" r:id="rId11"/>
    <p:sldId id="269" r:id="rId12"/>
    <p:sldId id="264" r:id="rId13"/>
    <p:sldId id="259" r:id="rId14"/>
    <p:sldId id="261" r:id="rId15"/>
    <p:sldId id="262" r:id="rId16"/>
    <p:sldId id="263" r:id="rId17"/>
    <p:sldId id="265" r:id="rId18"/>
    <p:sldId id="270" r:id="rId19"/>
    <p:sldId id="268" r:id="rId20"/>
    <p:sldId id="266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64292-CA8C-8149-8A4B-E1F2C3C12A9F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13E14-7BB1-4640-B89A-70992D2EB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7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2CF3-938E-F2DD-3B88-A7012D203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76CF8-D66A-DBBC-8660-96A82041D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205A3-E8AD-A446-48BE-6C10C0B5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CEE71-ACA3-3381-F55B-C1941D0C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D75E7-9A53-6CA7-2FC0-A7543469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3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5E5-6317-6679-08F1-BB735F26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25062-96DC-FAE3-D07C-128996813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BAEB2-996E-4B5F-7F10-0986AD0A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70062-D8D7-19F6-4C5B-758A574C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8BB7-20E4-121C-7E16-A7B016F3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76A61B-6122-0CE5-027F-7EF05F999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CDC76-0800-5444-16F1-F875DA6F5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4E970-A9CF-AC3F-810E-AB0F2AE6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D4194-D5F3-A704-B19D-BB979A1A6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EB5C-D667-FC7E-D934-E747DB33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2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481F-E91E-2111-129C-783ED20C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F73A1-D123-5CCB-4074-368DC4600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95B65-1C0B-448A-463E-6B0F3616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CA0F8-D1B0-0E5C-29C3-86501A45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825BC-0737-0419-3254-DB161BCC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0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7F4A-D5B8-3803-AFBB-6F092D26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C1325-885B-51E1-65C6-276E86FC6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F780-7FDF-D03E-6067-E73DC4CE0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816D1-2799-EBE9-4996-B00B8A732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8955B-D160-69AF-D4AC-06371163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4E59-A10D-7AE9-FC85-7BD891D3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BB63-B5BB-8863-8AD9-E6FB101E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F7FF7-2976-1F74-FCB1-A0205D05C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9E68B-3B71-CB3F-AC9E-119A04A1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CCA73-8C2F-45D6-0930-8CD46494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2BF83-2D18-A2F8-1013-DF35DA4A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7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4F8A-BC81-8041-8A01-86371207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D88BA-8935-886D-C4A9-E5B2BC01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49DA3-15AA-0EDD-894D-436DCEA2B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37ABF-87B8-E9FD-BAD9-A924F3E26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29DF3-9104-C0FA-CCF0-C28BC04D6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8E6B6-B0D1-DEBA-1BB4-194D7900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A60A0-45CC-E6BC-5296-1E57A1A8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0DFC4-E00F-66E2-089D-D6FB6832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7B58-FD86-A33B-572E-5B0261C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023-6510-6E63-065E-9E43FB1BE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05A9B-8478-C5E3-4428-FAEADADE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7041F-CA83-F240-AE1D-FB5757B6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3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0D7D4-69C5-9463-2627-267A2C77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6D056-70A8-9E60-414E-86C35514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B547-2683-1C16-5A66-49114427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998B-789D-C92F-D7C9-0E2A648B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4AAF-7FA9-C854-ACC3-8DD243560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22DE9-BEE2-FB2F-67AB-F04ACD6F6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B4FAE-FD6C-8AC8-DF61-13EC8943C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5B904-698C-694C-8656-5FCC6B5F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DC9C-3DFE-708A-5E45-B50E71D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7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CD8-A56F-E3B9-CF5D-86717D35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FE098-D54A-8BC5-4A02-812714459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F55AC-D536-808B-BBB7-968CF92DE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4F830-94F9-76FA-602C-C787C477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D4498-AF7A-0D3B-8831-CED39968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25247-3BEE-A77E-7280-D2998DA5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5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DD24E-C777-D6C7-3915-3EF4A837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8427-96E6-0CBE-F342-C644DD44E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78221-AA70-90E1-1E75-A7933476B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EC025-AD05-8E4E-8139-06C54F8F636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14BC9-7F36-2878-100E-B5A74C669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7B254-5311-4654-2049-BE2468768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6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github.com/AliaksandrSiarohin/first-order-mode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aws.amazon.com/ec2/pricin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iaksandrSiarohin/first-order-model/blob/master/config/vox-256.ya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Cloud computing; motion-transfer deepfakes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949A-0367-31AB-ADD9-BBF42D3C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First-order deepfake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7786-9A3A-E34F-9F52-8D4E7A76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https://github.com/AliaksandrSiarohin/first-order-model</a:t>
            </a:r>
            <a:endParaRPr lang="en-US" dirty="0"/>
          </a:p>
          <a:p>
            <a:endParaRPr lang="en-US" dirty="0"/>
          </a:p>
          <a:p>
            <a:r>
              <a:rPr lang="en-US" dirty="0"/>
              <a:t>Deep neural network trained on how to distort one face into another.</a:t>
            </a: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A4491690-2475-4BF7-5B52-D4833902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304"/>
            <a:ext cx="12192000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5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35E4-70B1-A988-05DE-FA705A2B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problem is too hard!  What can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6CD1-BEDE-B64A-C21C-E33BA1F08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there is a flaw in the scope.  You don’t really need to download the entirety of 20</a:t>
            </a:r>
            <a:r>
              <a:rPr lang="en-US" baseline="30000" dirty="0"/>
              <a:t>th</a:t>
            </a:r>
            <a:r>
              <a:rPr lang="en-US" dirty="0"/>
              <a:t> century literature…</a:t>
            </a:r>
          </a:p>
          <a:p>
            <a:r>
              <a:rPr lang="en-US" dirty="0"/>
              <a:t>Sometimes there is a cool CS trick that makes an expensive problem 100x cheaper.  (sparse representations, FFT, </a:t>
            </a:r>
            <a:r>
              <a:rPr lang="en-US" dirty="0" err="1"/>
              <a:t>Burows</a:t>
            </a:r>
            <a:r>
              <a:rPr lang="en-US" dirty="0"/>
              <a:t>-Wheeler transform, compression writ large)</a:t>
            </a:r>
          </a:p>
          <a:p>
            <a:r>
              <a:rPr lang="en-US" dirty="0"/>
              <a:t>Sometimes you can compute an approximate answer that gives you 90% of the answers for 9% of the resources.  (randomized algorithms, database optimization)</a:t>
            </a:r>
          </a:p>
          <a:p>
            <a:r>
              <a:rPr lang="en-US" dirty="0"/>
              <a:t>Sometimes you just can’t do it without more resources.</a:t>
            </a:r>
          </a:p>
        </p:txBody>
      </p:sp>
    </p:spTree>
    <p:extLst>
      <p:ext uri="{BB962C8B-B14F-4D97-AF65-F5344CB8AC3E}">
        <p14:creationId xmlns:p14="http://schemas.microsoft.com/office/powerpoint/2010/main" val="409421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resources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60B9-B8B5-A7EE-E62B-CFE94438F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Storage space</a:t>
            </a:r>
          </a:p>
          <a:p>
            <a:r>
              <a:rPr lang="en-US" dirty="0"/>
              <a:t>Network connection</a:t>
            </a:r>
          </a:p>
          <a:p>
            <a:endParaRPr lang="en-US" dirty="0"/>
          </a:p>
          <a:p>
            <a:r>
              <a:rPr lang="en-US" dirty="0"/>
              <a:t>How recently we run into “out of storage space” or “out of memory” problems?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8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resources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60B9-B8B5-A7EE-E62B-CFE94438F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Storage space</a:t>
            </a:r>
          </a:p>
          <a:p>
            <a:r>
              <a:rPr lang="en-US" dirty="0"/>
              <a:t>Network connection</a:t>
            </a:r>
          </a:p>
          <a:p>
            <a:endParaRPr lang="en-US" dirty="0"/>
          </a:p>
          <a:p>
            <a:r>
              <a:rPr lang="en-US" dirty="0"/>
              <a:t>Computing is not free, and these cool models pay nonzero amounts of rent.</a:t>
            </a:r>
          </a:p>
          <a:p>
            <a:endParaRPr lang="en-US" dirty="0"/>
          </a:p>
          <a:p>
            <a:r>
              <a:rPr lang="en-US" dirty="0"/>
              <a:t>The code is cheap, can be hosted for free.  </a:t>
            </a:r>
          </a:p>
          <a:p>
            <a:r>
              <a:rPr lang="en-US" dirty="0"/>
              <a:t>The training data is probably encumbered and jealously guarded anyway.</a:t>
            </a:r>
          </a:p>
          <a:p>
            <a:r>
              <a:rPr lang="en-US" dirty="0"/>
              <a:t>The pretrained models are what our phones use for snapchat filters and </a:t>
            </a:r>
            <a:r>
              <a:rPr lang="en-US" dirty="0" err="1"/>
              <a:t>videochat</a:t>
            </a:r>
            <a:r>
              <a:rPr lang="en-US" dirty="0"/>
              <a:t> background suppression.</a:t>
            </a:r>
          </a:p>
        </p:txBody>
      </p:sp>
    </p:spTree>
    <p:extLst>
      <p:ext uri="{BB962C8B-B14F-4D97-AF65-F5344CB8AC3E}">
        <p14:creationId xmlns:p14="http://schemas.microsoft.com/office/powerpoint/2010/main" val="1103461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77A3-A882-CABF-697E-7F289ED4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has been commodified</a:t>
            </a:r>
          </a:p>
        </p:txBody>
      </p:sp>
      <p:pic>
        <p:nvPicPr>
          <p:cNvPr id="2050" name="Picture 2" descr="Image result for azure">
            <a:extLst>
              <a:ext uri="{FF2B5EF4-FFF2-40B4-BE49-F238E27FC236}">
                <a16:creationId xmlns:a16="http://schemas.microsoft.com/office/drawing/2014/main" id="{3D29A1AF-51ED-B079-B6A7-2E25D82ABA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7" y="2092665"/>
            <a:ext cx="3800686" cy="10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C2">
            <a:extLst>
              <a:ext uri="{FF2B5EF4-FFF2-40B4-BE49-F238E27FC236}">
                <a16:creationId xmlns:a16="http://schemas.microsoft.com/office/drawing/2014/main" id="{33D47ABF-2D32-D3FF-DA25-FC21FE0A0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888671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B9EFA6-C5AA-9085-DF60-E217678B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83" y="5236936"/>
            <a:ext cx="1343571" cy="69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F784B16-F1B7-028F-9F83-035C3579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857" y="5041900"/>
            <a:ext cx="970643" cy="97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74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88D1-9982-4081-3ED1-1F2CB56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87BE-45E7-A69E-7B64-76564817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86" y="1801019"/>
            <a:ext cx="7015843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https://aws.amazon.com/ec2/pricing/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give them a public key, a credit card, and an order for a part of a server</a:t>
            </a:r>
          </a:p>
          <a:p>
            <a:endParaRPr lang="en-US" dirty="0"/>
          </a:p>
          <a:p>
            <a:r>
              <a:rPr lang="en-US" dirty="0"/>
              <a:t>They give you an IP address and control of a server</a:t>
            </a:r>
          </a:p>
          <a:p>
            <a:endParaRPr lang="en-US" dirty="0"/>
          </a:p>
          <a:p>
            <a:r>
              <a:rPr lang="en-US" dirty="0"/>
              <a:t>“EC2 usage are billed on one second increments, with a minimum of 60 seconds.”</a:t>
            </a:r>
          </a:p>
        </p:txBody>
      </p:sp>
      <p:pic>
        <p:nvPicPr>
          <p:cNvPr id="3074" name="Picture 2" descr="Jeff Bezos - Space, Wife &amp; Amazon - Biography">
            <a:extLst>
              <a:ext uri="{FF2B5EF4-FFF2-40B4-BE49-F238E27FC236}">
                <a16:creationId xmlns:a16="http://schemas.microsoft.com/office/drawing/2014/main" id="{68398AF1-3DE8-B5B0-F8D1-5D8EDDFD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16906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71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1FDF-0045-A70C-304C-4BF76614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B80CD-38A9-2C68-7DBE-D5038B1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ata Center | NCC">
            <a:extLst>
              <a:ext uri="{FF2B5EF4-FFF2-40B4-BE49-F238E27FC236}">
                <a16:creationId xmlns:a16="http://schemas.microsoft.com/office/drawing/2014/main" id="{2D725AE2-07C4-9507-D0CE-5F68BF431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554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10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20D7-984A-8A2B-0E67-43FA5C45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pricing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95FD0D-029D-5AB3-DA0B-3FF61B8C1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60642"/>
              </p:ext>
            </p:extLst>
          </p:nvPr>
        </p:nvGraphicFramePr>
        <p:xfrm>
          <a:off x="342900" y="1994477"/>
          <a:ext cx="10515600" cy="314718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99786584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645776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6693117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250384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894782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9284360"/>
                    </a:ext>
                  </a:extLst>
                </a:gridCol>
              </a:tblGrid>
              <a:tr h="501420">
                <a:tc>
                  <a:txBody>
                    <a:bodyPr/>
                    <a:lstStyle/>
                    <a:p>
                      <a:r>
                        <a:rPr lang="en-US" dirty="0"/>
                        <a:t>Instance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On-demand hourly rate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Vcpu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310681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$0.0255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071462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a1.large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$0.051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483255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a1.xlarge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967514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a1.2xlarge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$0.204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016340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a1.4xlarge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$0.408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32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1761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1D91DC4-2669-BD20-8C41-798C9D01AEFF}"/>
              </a:ext>
            </a:extLst>
          </p:cNvPr>
          <p:cNvSpPr/>
          <p:nvPr/>
        </p:nvSpPr>
        <p:spPr>
          <a:xfrm>
            <a:off x="442930" y="5630346"/>
            <a:ext cx="4933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/ec2/pricing/on-demand/</a:t>
            </a:r>
          </a:p>
        </p:txBody>
      </p:sp>
      <p:pic>
        <p:nvPicPr>
          <p:cNvPr id="14" name="Picture 4" descr="Image result for EC2">
            <a:extLst>
              <a:ext uri="{FF2B5EF4-FFF2-40B4-BE49-F238E27FC236}">
                <a16:creationId xmlns:a16="http://schemas.microsoft.com/office/drawing/2014/main" id="{6BD394A1-5B31-C2C9-8D4A-F635D9E20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21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B59D-2215-3C42-1709-FD39F4EC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BEE0-957F-73E9-2C11-7B203486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5" y="563336"/>
            <a:ext cx="11404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16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5A515-ADC1-CE8D-DDB1-6FDAEDC2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Yeah, but what does it mean for me?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AEF88-492B-3E1D-941B-68A92AB6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run out of some essential resource you need for analysis, you ask your sponsor for funding to rent computers to solve your problem.</a:t>
            </a:r>
          </a:p>
          <a:p>
            <a:r>
              <a:rPr lang="en-US" dirty="0"/>
              <a:t>You have to learn to steward ephemeral compute resources in exchange for not owning the depreciation and maintenance;</a:t>
            </a:r>
          </a:p>
          <a:p>
            <a:r>
              <a:rPr lang="en-US" dirty="0"/>
              <a:t>Tending cloud servers has a different feedback cycle / pace from other tasks.   </a:t>
            </a:r>
          </a:p>
        </p:txBody>
      </p:sp>
    </p:spTree>
    <p:extLst>
      <p:ext uri="{BB962C8B-B14F-4D97-AF65-F5344CB8AC3E}">
        <p14:creationId xmlns:p14="http://schemas.microsoft.com/office/powerpoint/2010/main" val="332928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had the “grumpy sysadmin” problem?</a:t>
            </a:r>
          </a:p>
        </p:txBody>
      </p:sp>
      <p:pic>
        <p:nvPicPr>
          <p:cNvPr id="6146" name="Picture 2" descr="How to Calm an Angry Cat | Acoma Animal Clinic">
            <a:extLst>
              <a:ext uri="{FF2B5EF4-FFF2-40B4-BE49-F238E27FC236}">
                <a16:creationId xmlns:a16="http://schemas.microsoft.com/office/drawing/2014/main" id="{AC445068-34E4-4309-96D6-553EA9B1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1545772"/>
            <a:ext cx="2717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B4AD80-3102-B25C-3F2D-81BEC5935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7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4BE3-5364-C3EE-0C57-3571C929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voice cloning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DACBF-EDB2-B343-7239-454E20F42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044" y="3102429"/>
            <a:ext cx="11567158" cy="325482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49F820-38F3-218F-4168-9CF57394DB75}"/>
              </a:ext>
            </a:extLst>
          </p:cNvPr>
          <p:cNvSpPr/>
          <p:nvPr/>
        </p:nvSpPr>
        <p:spPr>
          <a:xfrm>
            <a:off x="685800" y="190210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colab.research.google.com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github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tugstugi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/dl-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colab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-notebooks/blob/master/notebooks/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RealTimeVoiceCloning.ipynb</a:t>
            </a:r>
            <a:endParaRPr lang="en-US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593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4079-2BA6-9188-80D9-A614521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8229C-F841-0D98-2DCF-EE1FD6D1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174"/>
            <a:ext cx="12192000" cy="65420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102E-F929-721C-C875-E9EF84F8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1" y="5574694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CorentinJ</a:t>
            </a:r>
            <a:r>
              <a:rPr lang="en-US" dirty="0"/>
              <a:t>/Real-Time-Voice-Cloning</a:t>
            </a:r>
          </a:p>
        </p:txBody>
      </p:sp>
    </p:spTree>
    <p:extLst>
      <p:ext uri="{BB962C8B-B14F-4D97-AF65-F5344CB8AC3E}">
        <p14:creationId xmlns:p14="http://schemas.microsoft.com/office/powerpoint/2010/main" val="421094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had the “grumpy sysadmin”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2CEC8-199E-046E-A0F9-0423B0C56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9743" cy="4351338"/>
          </a:xfrm>
        </p:spPr>
        <p:txBody>
          <a:bodyPr/>
          <a:lstStyle/>
          <a:p>
            <a:r>
              <a:rPr lang="en-US" dirty="0"/>
              <a:t>You’re not installing those unholy packages from the University of We-Don’t-Sanitize-Our-Inputs on </a:t>
            </a:r>
            <a:r>
              <a:rPr lang="en-US" i="1" dirty="0"/>
              <a:t>my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pic>
        <p:nvPicPr>
          <p:cNvPr id="6146" name="Picture 2" descr="How to Calm an Angry Cat | Acoma Animal Clinic">
            <a:extLst>
              <a:ext uri="{FF2B5EF4-FFF2-40B4-BE49-F238E27FC236}">
                <a16:creationId xmlns:a16="http://schemas.microsoft.com/office/drawing/2014/main" id="{AC445068-34E4-4309-96D6-553EA9B1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1545772"/>
            <a:ext cx="2717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40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had the “grumpy sysadmin”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2CEC8-199E-046E-A0F9-0423B0C56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9743" cy="4351338"/>
          </a:xfrm>
        </p:spPr>
        <p:txBody>
          <a:bodyPr/>
          <a:lstStyle/>
          <a:p>
            <a:r>
              <a:rPr lang="en-US" dirty="0"/>
              <a:t>You’re not installing those unholy packages from the University of We-Don’t-Sanitize-Our-Inputs on </a:t>
            </a:r>
            <a:r>
              <a:rPr lang="en-US" i="1" dirty="0"/>
              <a:t>my</a:t>
            </a:r>
            <a:r>
              <a:rPr lang="en-US" dirty="0"/>
              <a:t> server.</a:t>
            </a:r>
          </a:p>
          <a:p>
            <a:endParaRPr lang="en-US" dirty="0"/>
          </a:p>
          <a:p>
            <a:r>
              <a:rPr lang="en-US" dirty="0"/>
              <a:t>Install on your laptop?</a:t>
            </a:r>
          </a:p>
          <a:p>
            <a:endParaRPr lang="en-US" dirty="0"/>
          </a:p>
          <a:p>
            <a:r>
              <a:rPr lang="en-US" dirty="0"/>
              <a:t>Get some private environment on the server? </a:t>
            </a:r>
          </a:p>
          <a:p>
            <a:endParaRPr lang="en-US" dirty="0"/>
          </a:p>
          <a:p>
            <a:r>
              <a:rPr lang="en-US" dirty="0"/>
              <a:t>Get your own server?</a:t>
            </a:r>
          </a:p>
        </p:txBody>
      </p:sp>
      <p:pic>
        <p:nvPicPr>
          <p:cNvPr id="6146" name="Picture 2" descr="How to Calm an Angry Cat | Acoma Animal Clinic">
            <a:extLst>
              <a:ext uri="{FF2B5EF4-FFF2-40B4-BE49-F238E27FC236}">
                <a16:creationId xmlns:a16="http://schemas.microsoft.com/office/drawing/2014/main" id="{AC445068-34E4-4309-96D6-553EA9B1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1545772"/>
            <a:ext cx="2717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79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0387-658B-513D-8153-EB98B880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First-order deepfake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CE5D2-0750-02D8-30BE-D796DE35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Aliaksandr</a:t>
            </a:r>
            <a:r>
              <a:rPr lang="en-US" dirty="0"/>
              <a:t> </a:t>
            </a:r>
            <a:r>
              <a:rPr lang="en-US" dirty="0" err="1"/>
              <a:t>Siarohin</a:t>
            </a:r>
            <a:r>
              <a:rPr lang="en-US" dirty="0"/>
              <a:t> </a:t>
            </a:r>
            <a:r>
              <a:rPr lang="en-US" dirty="0" err="1"/>
              <a:t>NeurIPS</a:t>
            </a:r>
            <a:r>
              <a:rPr lang="en-US" dirty="0"/>
              <a:t> 2019</a:t>
            </a:r>
          </a:p>
          <a:p>
            <a:endParaRPr lang="en-US" dirty="0"/>
          </a:p>
          <a:p>
            <a:r>
              <a:rPr lang="en-US" dirty="0"/>
              <a:t>Define the model: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https://github.com/AliaksandrSiarohin/first-order-model/blob/master/config/vox-256.yaml</a:t>
            </a:r>
            <a:endParaRPr lang="en-US" dirty="0"/>
          </a:p>
          <a:p>
            <a:r>
              <a:rPr lang="en-US" dirty="0"/>
              <a:t>Parameters, equivalent to the CNN definition, that specify number and arrangement of parameters to be fit.</a:t>
            </a:r>
          </a:p>
        </p:txBody>
      </p:sp>
    </p:spTree>
    <p:extLst>
      <p:ext uri="{BB962C8B-B14F-4D97-AF65-F5344CB8AC3E}">
        <p14:creationId xmlns:p14="http://schemas.microsoft.com/office/powerpoint/2010/main" val="985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C894-C22C-97A3-BF78-A9C20E99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23921-68B8-E5DE-9A7E-936E14D2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" y="0"/>
            <a:ext cx="12118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53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6CCF-6A53-DCB8-64A0-4D7F8CFA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C06C-6B00-4E25-9BC9-6FA787F9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Dawn of the Planet of the Apes, 2014</a:t>
            </a:r>
          </a:p>
        </p:txBody>
      </p:sp>
      <p:pic>
        <p:nvPicPr>
          <p:cNvPr id="9218" name="Picture 2" descr="Andy Serkis on His Breakthrough Motion-Capture Performances">
            <a:extLst>
              <a:ext uri="{FF2B5EF4-FFF2-40B4-BE49-F238E27FC236}">
                <a16:creationId xmlns:a16="http://schemas.microsoft.com/office/drawing/2014/main" id="{C3DC988C-23C7-8408-45EF-64505E42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3" y="2420474"/>
            <a:ext cx="6836229" cy="35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2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A8CA-047D-7A18-3AEE-C4DC1A71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56B68-A2AD-DE94-1217-FE72970C1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8985"/>
            <a:ext cx="11632224" cy="6760029"/>
          </a:xfrm>
        </p:spPr>
      </p:pic>
    </p:spTree>
    <p:extLst>
      <p:ext uri="{BB962C8B-B14F-4D97-AF65-F5344CB8AC3E}">
        <p14:creationId xmlns:p14="http://schemas.microsoft.com/office/powerpoint/2010/main" val="335326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schematic representation of the proposed motion transfer framework for image animation">
            <a:extLst>
              <a:ext uri="{FF2B5EF4-FFF2-40B4-BE49-F238E27FC236}">
                <a16:creationId xmlns:a16="http://schemas.microsoft.com/office/drawing/2014/main" id="{5EFFA30B-97C6-5B98-B4FB-DC12A707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8526"/>
            <a:ext cx="12192000" cy="40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CD9718-EFE7-A0CF-1456-259D740F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First-order deepfake model</a:t>
            </a:r>
          </a:p>
        </p:txBody>
      </p:sp>
    </p:spTree>
    <p:extLst>
      <p:ext uri="{BB962C8B-B14F-4D97-AF65-F5344CB8AC3E}">
        <p14:creationId xmlns:p14="http://schemas.microsoft.com/office/powerpoint/2010/main" val="220018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637</Words>
  <Application>Microsoft Macintosh PowerPoint</Application>
  <PresentationFormat>Widescreen</PresentationFormat>
  <Paragraphs>102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Courier</vt:lpstr>
      <vt:lpstr>Gill Sans Light</vt:lpstr>
      <vt:lpstr>Office Theme</vt:lpstr>
      <vt:lpstr>Cloud computing; motion-transfer deepfakes</vt:lpstr>
      <vt:lpstr>Who has had the “grumpy sysadmin” problem?</vt:lpstr>
      <vt:lpstr>Who has had the “grumpy sysadmin” problem?</vt:lpstr>
      <vt:lpstr>Who has had the “grumpy sysadmin” problem?</vt:lpstr>
      <vt:lpstr>First-order deepfake model</vt:lpstr>
      <vt:lpstr>PowerPoint Presentation</vt:lpstr>
      <vt:lpstr>PowerPoint Presentation</vt:lpstr>
      <vt:lpstr>PowerPoint Presentation</vt:lpstr>
      <vt:lpstr>First-order deepfake model</vt:lpstr>
      <vt:lpstr>First-order deepfake model</vt:lpstr>
      <vt:lpstr>My problem is too hard!  What can I do?</vt:lpstr>
      <vt:lpstr>What resources do I need?</vt:lpstr>
      <vt:lpstr>What resources do I need?</vt:lpstr>
      <vt:lpstr>Computing has been commodified</vt:lpstr>
      <vt:lpstr>What is cloud computing? </vt:lpstr>
      <vt:lpstr>PowerPoint Presentation</vt:lpstr>
      <vt:lpstr>EC2 pricing</vt:lpstr>
      <vt:lpstr>PowerPoint Presentation</vt:lpstr>
      <vt:lpstr>Yeah, but what does it mean for me? </vt:lpstr>
      <vt:lpstr>Real-time voice cloning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4</cp:revision>
  <dcterms:created xsi:type="dcterms:W3CDTF">2022-05-23T11:16:11Z</dcterms:created>
  <dcterms:modified xsi:type="dcterms:W3CDTF">2022-05-23T12:43:33Z</dcterms:modified>
</cp:coreProperties>
</file>